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77" r:id="rId5"/>
    <p:sldId id="257" r:id="rId6"/>
    <p:sldId id="258" r:id="rId7"/>
    <p:sldId id="259" r:id="rId8"/>
    <p:sldId id="270" r:id="rId9"/>
    <p:sldId id="273" r:id="rId10"/>
    <p:sldId id="278" r:id="rId11"/>
    <p:sldId id="275" r:id="rId12"/>
    <p:sldId id="274" r:id="rId13"/>
    <p:sldId id="280" r:id="rId14"/>
    <p:sldId id="276" r:id="rId15"/>
    <p:sldId id="263" r:id="rId16"/>
    <p:sldId id="281" r:id="rId17"/>
    <p:sldId id="261" r:id="rId18"/>
    <p:sldId id="283" r:id="rId19"/>
    <p:sldId id="284" r:id="rId20"/>
    <p:sldId id="282" r:id="rId21"/>
    <p:sldId id="265" r:id="rId22"/>
    <p:sldId id="266" r:id="rId23"/>
    <p:sldId id="267" r:id="rId24"/>
  </p:sldIdLst>
  <p:sldSz cx="14630400" cy="8229600"/>
  <p:notesSz cx="8229600" cy="14630400"/>
  <p:embeddedFontLst>
    <p:embeddedFont>
      <p:font typeface="Wingdings 3" panose="05040102010807070707" charset="2"/>
      <p:regular r:id="rId28"/>
    </p:embeddedFont>
    <p:embeddedFont>
      <p:font typeface="Alexandria" pitchFamily="34" charset="0"/>
      <p:regular r:id="rId29"/>
    </p:embeddedFont>
    <p:embeddedFont>
      <p:font typeface="Alexandria" pitchFamily="34" charset="-122"/>
      <p:regular r:id="rId30"/>
    </p:embeddedFont>
    <p:embeddedFont>
      <p:font typeface="Alexandria" pitchFamily="34" charset="-120"/>
      <p:regular r:id="rId31"/>
    </p:embeddedFont>
    <p:embeddedFont>
      <p:font typeface="Nobile" panose="02000503050000020004" pitchFamily="34" charset="0"/>
      <p:regular r:id="rId32"/>
    </p:embeddedFont>
    <p:embeddedFont>
      <p:font typeface="Nobile" panose="02000503050000020004" pitchFamily="34" charset="-122"/>
      <p:regular r:id="rId33"/>
    </p:embeddedFont>
    <p:embeddedFont>
      <p:font typeface="Nobile" panose="02000503050000020004" pitchFamily="34" charset="-120"/>
      <p:regular r:id="rId34"/>
    </p:embeddedFont>
    <p:embeddedFont>
      <p:font typeface="Trebuchet MS" panose="020B0603020202020204" charset="0"/>
      <p:regular r:id="rId35"/>
      <p:bold r:id="rId36"/>
      <p:italic r:id="rId37"/>
      <p:boldItalic r:id="rId38"/>
    </p:embeddedFont>
    <p:embeddedFont>
      <p:font typeface="等线" panose="02010600030101010101" charset="-122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8" Type="http://schemas.openxmlformats.org/officeDocument/2006/relationships/font" Target="fonts/font11.fntdata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96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96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96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96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6645" indent="0">
              <a:buNone/>
              <a:defRPr sz="1440"/>
            </a:lvl3pPr>
            <a:lvl4pPr marL="1645285" indent="0">
              <a:buNone/>
              <a:defRPr sz="1200"/>
            </a:lvl4pPr>
            <a:lvl5pPr marL="2193925" indent="0">
              <a:buNone/>
              <a:defRPr sz="1200"/>
            </a:lvl5pPr>
            <a:lvl6pPr marL="2742565" indent="0">
              <a:buNone/>
              <a:defRPr sz="1200"/>
            </a:lvl6pPr>
            <a:lvl7pPr marL="3290570" indent="0">
              <a:buNone/>
              <a:defRPr sz="1200"/>
            </a:lvl7pPr>
            <a:lvl8pPr marL="3839210" indent="0">
              <a:buNone/>
              <a:defRPr sz="1200"/>
            </a:lvl8pPr>
            <a:lvl9pPr marL="438785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5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image" Target="../media/image14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3.png"/><Relationship Id="rId2" Type="http://schemas.openxmlformats.org/officeDocument/2006/relationships/tags" Target="../tags/tag1.xml"/><Relationship Id="rId18" Type="http://schemas.openxmlformats.org/officeDocument/2006/relationships/notesSlide" Target="../notesSlides/notesSlide6.xml"/><Relationship Id="rId17" Type="http://schemas.openxmlformats.org/officeDocument/2006/relationships/slideLayout" Target="../slideLayouts/slideLayout17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image" Target="../media/image15.png"/><Relationship Id="rId10" Type="http://schemas.openxmlformats.org/officeDocument/2006/relationships/tags" Target="../tags/tag7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NovelForge</a:t>
            </a: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: Web3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与</a:t>
            </a:r>
            <a:r>
              <a:rPr lang="en-US" altLang="zh-CN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</a:t>
            </a: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驱动的网文创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作与分享平台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重构网文产业价值链的革命性解决方案，链接创作者、读者和技术的全新生态系统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2687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团队成员：唐林峰 肖文凯 张道升 胡为鑫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956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NovelForge的创新点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11968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422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基本功能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及与</a:t>
            </a:r>
            <a:r>
              <a:rPr lang="en-US" altLang="zh-CN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web3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技术的结合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411968"/>
            <a:ext cx="4120872" cy="25468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97522" y="52352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独特的经济模型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411968"/>
            <a:ext cx="4120753" cy="2546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5738" y="52422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AI应用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715738" y="5732621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辅助文生图创作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智能体打造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715738" y="6617018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打造新的网文形式， 增强阅读体验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CN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r>
              <a:rPr lang="zh-CN" alt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</a:t>
            </a:r>
            <a:r>
              <a:rPr lang="en-US" altLang="zh-CN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web3</a:t>
            </a:r>
            <a:r>
              <a:rPr lang="zh-CN" alt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经济模型</a:t>
            </a:r>
            <a:endParaRPr lang="en-US" sz="6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经济模型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580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2800588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758082"/>
            <a:ext cx="3384113" cy="4677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“写作即挖矿” 与NFT相结合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82957" y="48510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27" y="4869062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20073" y="482655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 + Web3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520073" y="5407701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网文与Web3天然结合的独特优势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520073" y="5974676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门槛低，所有人都能参与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520073" y="6416874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内容价值大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.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1469084" y="3508297"/>
            <a:ext cx="5346711" cy="4677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cs typeface="Alexandria" pitchFamily="34" charset="-120"/>
              </a:rPr>
              <a:t>独特的挖矿模式及</a:t>
            </a:r>
            <a:r>
              <a:rPr lang="en-US" altLang="zh-CN" sz="2200" dirty="0">
                <a:solidFill>
                  <a:srgbClr val="404155"/>
                </a:solidFill>
                <a:latin typeface="Alexandria" pitchFamily="34" charset="0"/>
                <a:cs typeface="Alexandria" pitchFamily="34" charset="-120"/>
              </a:rPr>
              <a:t>NFT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cs typeface="Alexandria" pitchFamily="34" charset="-120"/>
              </a:rPr>
              <a:t>持有者利益分配模式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>
            <a:off x="1520073" y="7020759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独特的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连载特性与Web3高度契合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592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读者激励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675590"/>
            <a:ext cx="3005495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2425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活跃度挖矿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732984"/>
            <a:ext cx="30054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阅读、评论、分享即可获得代币奖励。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39446" y="5335310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39446" y="590228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社区贡献奖励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39446" y="6392704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参与内容审核、编辑推荐可获额外激励。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85221" y="4995029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85221" y="556200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NFT持有收益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85221" y="6052423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持有作品NFT可分享作品持续收益。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830997" y="4654868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30997" y="52218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抽奖机制创新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30997" y="5712262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活跃用户参与定期抽奖，获取稀有NFT和代币。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CN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r>
              <a:rPr lang="zh-CN" alt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</a:t>
            </a:r>
            <a:r>
              <a:rPr lang="en-US" altLang="zh-CN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</a:t>
            </a:r>
            <a:r>
              <a:rPr lang="zh-CN" alt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技术的结合</a:t>
            </a:r>
            <a:endParaRPr lang="en-US" sz="6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158954"/>
            <a:ext cx="5911691" cy="59116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309705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与AI的结合点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032647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文字生成</a:t>
            </a:r>
            <a:r>
              <a:rPr lang="zh-CN" altLang="en-US" b="1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故事场景插图</a:t>
            </a:r>
            <a:endParaRPr lang="zh-CN" altLang="en-US" b="1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99521" y="447484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内容审核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91704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IP智能体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591901" y="539921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AI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听书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7591900" y="5960674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智能翻译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12711"/>
            <a:ext cx="7439379" cy="48434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1" y="2629780"/>
            <a:ext cx="9474457" cy="532888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32546" y="32006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文生图生成场景画，提升读者阅读效果</a:t>
            </a:r>
            <a:endParaRPr lang="en-US" sz="44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4993" y="1028842"/>
            <a:ext cx="9001125" cy="72294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2546" y="32006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图文并茂阅读体验</a:t>
            </a:r>
            <a:endParaRPr lang="en-US" sz="44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CN" sz="7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r>
              <a:rPr lang="zh-CN" altLang="en-US" sz="7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、愿景</a:t>
            </a:r>
            <a:endParaRPr lang="en-US" sz="7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发展路线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685092"/>
            <a:ext cx="30480" cy="5908238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5" name="Shape 2"/>
          <p:cNvSpPr/>
          <p:nvPr/>
        </p:nvSpPr>
        <p:spPr>
          <a:xfrm>
            <a:off x="6760012" y="218015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6" name="Shape 3"/>
          <p:cNvSpPr/>
          <p:nvPr/>
        </p:nvSpPr>
        <p:spPr>
          <a:xfrm>
            <a:off x="6280190" y="1940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198274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191190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2025 Q1-Q2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402324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核心功能上线，基础平台构建完成。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371391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11" name="Shape 8"/>
          <p:cNvSpPr/>
          <p:nvPr/>
        </p:nvSpPr>
        <p:spPr>
          <a:xfrm>
            <a:off x="6280190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3516511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34456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2025 Q3-Q4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3936087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实现产品运营，</a:t>
            </a: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NFT市场与挖矿系统全面启动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24768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16" name="Shape 13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050274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497943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2026 Q1-Q2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5469850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DAO治理机制实施，国际化战略开启。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669411" y="7003613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r>
              <a:rPr lang="zh-CN" alt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、项目背景</a:t>
            </a:r>
            <a:endParaRPr lang="en-US" sz="6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425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愿景</a:t>
            </a:r>
            <a:endParaRPr lang="en-US" sz="4450" dirty="0"/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793790" y="2713196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1028224" y="29476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网文生态革命</a:t>
            </a:r>
            <a:endParaRPr lang="en-US" sz="2200" dirty="0"/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1028224" y="3438049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打造Web3时代最大的去中心化网文创作平台。</a:t>
            </a:r>
            <a:endParaRPr lang="en-US" sz="1750" dirty="0"/>
          </a:p>
        </p:txBody>
      </p:sp>
      <p:sp>
        <p:nvSpPr>
          <p:cNvPr id="7" name="Shape 4"/>
          <p:cNvSpPr/>
          <p:nvPr>
            <p:custDataLst>
              <p:tags r:id="rId5"/>
            </p:custDataLst>
          </p:nvPr>
        </p:nvSpPr>
        <p:spPr>
          <a:xfrm>
            <a:off x="4685467" y="2713196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4919901" y="29476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重塑价值分配</a:t>
            </a:r>
            <a:endParaRPr lang="en-US" sz="2200" dirty="0"/>
          </a:p>
        </p:txBody>
      </p:sp>
      <p:sp>
        <p:nvSpPr>
          <p:cNvPr id="9" name="Text 6"/>
          <p:cNvSpPr/>
          <p:nvPr>
            <p:custDataLst>
              <p:tags r:id="rId7"/>
            </p:custDataLst>
          </p:nvPr>
        </p:nvSpPr>
        <p:spPr>
          <a:xfrm>
            <a:off x="4919980" y="3341370"/>
            <a:ext cx="3430905" cy="108013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lvl="0" algn="l">
              <a:lnSpc>
                <a:spcPts val="2850"/>
              </a:lnSpc>
              <a:buClrTx/>
              <a:buSzTx/>
              <a:buFontTx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作者在我们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Web3中产生的实物资产获得现实收益时，能够给持有NFT的早期投资者共享收益</a:t>
            </a:r>
            <a:endParaRPr lang="en-US" sz="175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  <a:sym typeface="+mn-ea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462510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85953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全球化扩张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349954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突破语言和地域限制，构建全球性文学社区。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20244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</a:rPr>
              <a:t>最终，我们希望打造作品现实收益也能与持有</a:t>
            </a:r>
            <a:r>
              <a:rPr lang="en-US" altLang="zh-CN" sz="1750" dirty="0">
                <a:solidFill>
                  <a:srgbClr val="404155"/>
                </a:solidFill>
                <a:latin typeface="Nobile" panose="02000503050000020004" pitchFamily="34" charset="0"/>
              </a:rPr>
              <a:t>NFT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</a:rPr>
              <a:t>持有者共享。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5208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6</a:t>
            </a:r>
            <a:r>
              <a:rPr lang="zh-CN" alt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</a:t>
            </a:r>
            <a:r>
              <a:rPr lang="en-US" sz="66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产品展示</a:t>
            </a:r>
            <a:endParaRPr lang="en-US" sz="6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688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161" y="2279928"/>
            <a:ext cx="4111228" cy="4670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网文市场规模与增长潜力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23161" y="3045857"/>
            <a:ext cx="6679883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1200亿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2928699" y="3725823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美元市场规模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23161" y="4049078"/>
            <a:ext cx="6679883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全球网文市场庞大且持续增长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427238" y="3045857"/>
            <a:ext cx="6680002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2800万+</a:t>
            </a:r>
            <a:endParaRPr lang="en-US" sz="3850" dirty="0"/>
          </a:p>
        </p:txBody>
      </p:sp>
      <p:sp>
        <p:nvSpPr>
          <p:cNvPr id="8" name="Text 5"/>
          <p:cNvSpPr/>
          <p:nvPr/>
        </p:nvSpPr>
        <p:spPr>
          <a:xfrm>
            <a:off x="9832777" y="3725823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注册作者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427238" y="4049078"/>
            <a:ext cx="6680002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创作者群体规模惊人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23161" y="4811435"/>
            <a:ext cx="6679883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7亿+</a:t>
            </a:r>
            <a:endParaRPr lang="en-US" sz="3850" dirty="0"/>
          </a:p>
        </p:txBody>
      </p:sp>
      <p:sp>
        <p:nvSpPr>
          <p:cNvPr id="11" name="Text 8"/>
          <p:cNvSpPr/>
          <p:nvPr/>
        </p:nvSpPr>
        <p:spPr>
          <a:xfrm>
            <a:off x="2928699" y="5491401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读者基础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23161" y="5814655"/>
            <a:ext cx="6679883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用户需求强劲且多样化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7427238" y="4811435"/>
            <a:ext cx="6680002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23%</a:t>
            </a:r>
            <a:endParaRPr lang="en-US" sz="3850" dirty="0"/>
          </a:p>
        </p:txBody>
      </p:sp>
      <p:sp>
        <p:nvSpPr>
          <p:cNvPr id="14" name="Text 11"/>
          <p:cNvSpPr/>
          <p:nvPr/>
        </p:nvSpPr>
        <p:spPr>
          <a:xfrm>
            <a:off x="9832777" y="5491401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年增长率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427238" y="5814655"/>
            <a:ext cx="6680002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市场发展速度迅猛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6380678" y="7256978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3975140" y="7580233"/>
            <a:ext cx="6680002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6863"/>
            <a:ext cx="6168747" cy="7009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网文市场</a:t>
            </a:r>
            <a:r>
              <a:rPr lang="zh-CN" alt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巨大的</a:t>
            </a:r>
            <a:r>
              <a:rPr lang="en-US" sz="44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规模与增长潜力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098" y="1598176"/>
            <a:ext cx="13060204" cy="3588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全球网文产业正以惊人速度发展，市场规模和潜力巨大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5099" y="2313220"/>
            <a:ext cx="3482102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$120B</a:t>
            </a:r>
            <a:endParaRPr lang="en-US" sz="5800" dirty="0"/>
          </a:p>
        </p:txBody>
      </p:sp>
      <p:sp>
        <p:nvSpPr>
          <p:cNvPr id="5" name="Text 3"/>
          <p:cNvSpPr/>
          <p:nvPr/>
        </p:nvSpPr>
        <p:spPr>
          <a:xfrm>
            <a:off x="1020156" y="3363172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全球市场规模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-79036" y="4064200"/>
            <a:ext cx="5210372" cy="339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网文产业已成为数字创意经济的重要支柱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717657" y="2275321"/>
            <a:ext cx="3003943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23%</a:t>
            </a:r>
            <a:endParaRPr lang="en-US" sz="5800" dirty="0"/>
          </a:p>
        </p:txBody>
      </p:sp>
      <p:sp>
        <p:nvSpPr>
          <p:cNvPr id="8" name="Text 6"/>
          <p:cNvSpPr/>
          <p:nvPr/>
        </p:nvSpPr>
        <p:spPr>
          <a:xfrm>
            <a:off x="4717657" y="3358945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年增长率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3528374" y="4082514"/>
            <a:ext cx="6119676" cy="208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增速远超传统出版业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，</a:t>
            </a:r>
            <a:endParaRPr lang="en-US" sz="175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  <a:p>
            <a:pPr marL="0" indent="0" algn="ctr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发展势头强劲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-993815" y="4873027"/>
            <a:ext cx="6361867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28M+</a:t>
            </a:r>
            <a:endParaRPr lang="en-US" sz="5800" dirty="0"/>
          </a:p>
        </p:txBody>
      </p:sp>
      <p:sp>
        <p:nvSpPr>
          <p:cNvPr id="11" name="Text 9"/>
          <p:cNvSpPr/>
          <p:nvPr/>
        </p:nvSpPr>
        <p:spPr>
          <a:xfrm>
            <a:off x="785099" y="5926415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注册作者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-851791" y="6476813"/>
            <a:ext cx="6361867" cy="3588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创作者群体不断壮大，内容供给丰富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442012" y="4952861"/>
            <a:ext cx="6361867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700M+</a:t>
            </a:r>
            <a:endParaRPr lang="en-US" sz="5800" dirty="0"/>
          </a:p>
        </p:txBody>
      </p:sp>
      <p:sp>
        <p:nvSpPr>
          <p:cNvPr id="14" name="Text 12"/>
          <p:cNvSpPr/>
          <p:nvPr/>
        </p:nvSpPr>
        <p:spPr>
          <a:xfrm>
            <a:off x="5368052" y="5870703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活跃读者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3442013" y="6364635"/>
            <a:ext cx="6361867" cy="3588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庞大用户基础，消费潜力巨大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615045" y="1506220"/>
            <a:ext cx="5902325" cy="50292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l">
              <a:lnSpc>
                <a:spcPts val="2800"/>
              </a:lnSpc>
              <a:buClrTx/>
              <a:buSzTx/>
              <a:buFontTx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头部平台市值表现突出</a:t>
            </a:r>
            <a:endParaRPr lang="en-US" sz="175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695055" y="2313305"/>
            <a:ext cx="1764030" cy="70231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$4.5B</a:t>
            </a:r>
            <a:endParaRPr lang="en-US" sz="58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513570" y="3332480"/>
            <a:ext cx="612140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阅文</a:t>
            </a:r>
            <a:endParaRPr lang="en-US" sz="22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674475" y="2313305"/>
            <a:ext cx="2171065" cy="81407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$1.2B</a:t>
            </a:r>
            <a:endParaRPr lang="en-US" sz="58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454890" y="3350260"/>
            <a:ext cx="609600" cy="35877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掌阅</a:t>
            </a:r>
            <a:endParaRPr lang="en-US" sz="22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28300" y="5794224"/>
            <a:ext cx="2740660" cy="70231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$600M</a:t>
            </a:r>
            <a:endParaRPr lang="en-US" sz="58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266498" y="6628433"/>
            <a:ext cx="1278255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Wattpad</a:t>
            </a:r>
            <a:endParaRPr lang="en-US" sz="22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8244840" y="1598295"/>
            <a:ext cx="0" cy="55657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873091" y="4037057"/>
            <a:ext cx="2171065" cy="81407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$4B</a:t>
            </a:r>
            <a:endParaRPr lang="en-US" sz="58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755995" y="4860443"/>
            <a:ext cx="609600" cy="35877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起点</a:t>
            </a:r>
            <a:endParaRPr lang="zh-CN" altLang="en-US" sz="22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0089" y="0"/>
            <a:ext cx="472031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传统网文行业的痛点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37970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不公平的价值分配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平台占70%，作者仅获20%，</a:t>
            </a: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读者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只是利益消费者，基本不会有什么收益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7149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IP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版权</a:t>
            </a: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被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平台</a:t>
            </a:r>
            <a:r>
              <a:rPr lang="en-US" sz="2200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严重限制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及控制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平台大分量的掌控着千万作家的网文版权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出现大规模作品版权矛盾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050274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创作激励不足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66433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两级分化严重，规则不透明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，创作自由受限。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385560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读者参与度极低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互动形式单一，无实质价值回报。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0578" y="3587044"/>
            <a:ext cx="3409244" cy="29068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CN" altLang="en-US" sz="960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所以</a:t>
            </a:r>
            <a:endParaRPr lang="en-US" sz="9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2444"/>
            <a:ext cx="13042821" cy="2099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创建新一代基于web3与AI结合的网文创作及分享平台是非常有必要的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7232" y="3625572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67232" y="57665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我们对网文阅读的热爱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13" y="3608639"/>
            <a:ext cx="3005614" cy="18574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27713" y="5749621"/>
            <a:ext cx="3005614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网文与Web3天然的结合性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942" y="3625572"/>
            <a:ext cx="3005614" cy="18574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26942" y="57665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Web2网文的痛点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63" y="3625572"/>
            <a:ext cx="3005614" cy="185749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04863" y="57665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网文的巨大市场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CN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r>
              <a:rPr lang="zh-CN" alt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、项目介绍</a:t>
            </a:r>
            <a:endParaRPr lang="en-US" sz="6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4696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6765" y="215496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主要功能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56765" y="320390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4"/>
            </p:custDataLst>
          </p:nvPr>
        </p:nvSpPr>
        <p:spPr>
          <a:xfrm>
            <a:off x="2856765" y="39976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创作及分享</a:t>
            </a:r>
            <a:endParaRPr lang="en-US" sz="2200" dirty="0"/>
          </a:p>
        </p:txBody>
      </p:sp>
      <p:sp>
        <p:nvSpPr>
          <p:cNvPr id="6" name="Text 2"/>
          <p:cNvSpPr/>
          <p:nvPr>
            <p:custDataLst>
              <p:tags r:id="rId5"/>
            </p:custDataLst>
          </p:nvPr>
        </p:nvSpPr>
        <p:spPr>
          <a:xfrm>
            <a:off x="2856765" y="4488110"/>
            <a:ext cx="29015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轻松创作和分享您的网文作品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08189" y="315772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8"/>
            </p:custDataLst>
          </p:nvPr>
        </p:nvSpPr>
        <p:spPr>
          <a:xfrm>
            <a:off x="6624583" y="3733157"/>
            <a:ext cx="261248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把网文创作及阅读引</a:t>
            </a:r>
            <a:endParaRPr lang="en-US" altLang="zh-CN" sz="22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入</a:t>
            </a: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Web3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世界</a:t>
            </a: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endParaRPr lang="en-US" sz="2200" dirty="0"/>
          </a:p>
        </p:txBody>
      </p:sp>
      <p:sp>
        <p:nvSpPr>
          <p:cNvPr id="9" name="Text 4"/>
          <p:cNvSpPr/>
          <p:nvPr>
            <p:custDataLst>
              <p:tags r:id="rId9"/>
            </p:custDataLst>
          </p:nvPr>
        </p:nvSpPr>
        <p:spPr>
          <a:xfrm>
            <a:off x="6741872" y="4478845"/>
            <a:ext cx="29016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实现智能合约及分布式存储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134103" y="320390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12"/>
            </p:custDataLst>
          </p:nvPr>
        </p:nvSpPr>
        <p:spPr>
          <a:xfrm>
            <a:off x="10134103" y="39976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跨平台使用</a:t>
            </a:r>
            <a:endParaRPr lang="en-US" sz="2200" dirty="0"/>
          </a:p>
        </p:txBody>
      </p:sp>
      <p:sp>
        <p:nvSpPr>
          <p:cNvPr id="12" name="Text 6"/>
          <p:cNvSpPr/>
          <p:nvPr>
            <p:custDataLst>
              <p:tags r:id="rId13"/>
            </p:custDataLst>
          </p:nvPr>
        </p:nvSpPr>
        <p:spPr>
          <a:xfrm>
            <a:off x="10134103" y="4488110"/>
            <a:ext cx="29016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随时随地访问您的作品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2682554" y="6887627"/>
            <a:ext cx="93852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NovelForge 平台提供强大的创作工具，利用 Web3 技术确保安全存储和交易，并支持多平台访问，让您随时随地创作和分享您的作品。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135985" y="5002922"/>
            <a:ext cx="566976" cy="566976"/>
          </a:xfrm>
          <a:prstGeom prst="rect">
            <a:avLst/>
          </a:prstGeom>
        </p:spPr>
      </p:pic>
      <p:sp>
        <p:nvSpPr>
          <p:cNvPr id="15" name="Text 5"/>
          <p:cNvSpPr/>
          <p:nvPr>
            <p:custDataLst>
              <p:tags r:id="rId15"/>
            </p:custDataLst>
          </p:nvPr>
        </p:nvSpPr>
        <p:spPr>
          <a:xfrm>
            <a:off x="6135985" y="57967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新技术引入</a:t>
            </a:r>
            <a:endParaRPr lang="en-US" sz="2200" dirty="0"/>
          </a:p>
        </p:txBody>
      </p:sp>
      <p:sp>
        <p:nvSpPr>
          <p:cNvPr id="16" name="Text 6"/>
          <p:cNvSpPr/>
          <p:nvPr>
            <p:custDataLst>
              <p:tags r:id="rId16"/>
            </p:custDataLst>
          </p:nvPr>
        </p:nvSpPr>
        <p:spPr>
          <a:xfrm>
            <a:off x="5715567" y="6232222"/>
            <a:ext cx="441853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引入前沿的</a:t>
            </a:r>
            <a:r>
              <a:rPr lang="en-US" altLang="zh-CN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AI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技术辅助创作及提高阅读体验</a:t>
            </a:r>
            <a:endParaRPr lang="en-US" sz="175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10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11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12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13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4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5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6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7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8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2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3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4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5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6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7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8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9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平面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1324</Words>
  <Application>WPS 演示</Application>
  <PresentationFormat>自定义</PresentationFormat>
  <Paragraphs>244</Paragraphs>
  <Slides>21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Arial</vt:lpstr>
      <vt:lpstr>宋体</vt:lpstr>
      <vt:lpstr>Wingdings</vt:lpstr>
      <vt:lpstr>Wingdings 3</vt:lpstr>
      <vt:lpstr>Arial</vt:lpstr>
      <vt:lpstr>Alexandria</vt:lpstr>
      <vt:lpstr>Alexandria</vt:lpstr>
      <vt:lpstr>Alexandria</vt:lpstr>
      <vt:lpstr>Nobile</vt:lpstr>
      <vt:lpstr>Nobile</vt:lpstr>
      <vt:lpstr>Nobile</vt:lpstr>
      <vt:lpstr>Trebuchet MS</vt:lpstr>
      <vt:lpstr>微软雅黑</vt:lpstr>
      <vt:lpstr>Arial Unicode MS</vt:lpstr>
      <vt:lpstr>方正姚体</vt:lpstr>
      <vt:lpstr>Segoe Print</vt:lpstr>
      <vt:lpstr>华文新魏</vt:lpstr>
      <vt:lpstr>等线</vt:lpstr>
      <vt:lpstr>Calibri</vt:lpstr>
      <vt:lpstr>平面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胡苇薪</cp:lastModifiedBy>
  <cp:revision>44</cp:revision>
  <dcterms:created xsi:type="dcterms:W3CDTF">2025-03-30T11:36:00Z</dcterms:created>
  <dcterms:modified xsi:type="dcterms:W3CDTF">2025-03-31T06:28:33Z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32A50F9E9E184649ABF73A9A51DF8ED6_13</vt:lpwstr>
  </property>
  <property fmtid="{D5CDD505-2E9C-101B-9397-08002B2CF9AE}" pid="3" name="KSOProductBuildVer">
    <vt:lpwstr>2052-12.1.0.20305</vt:lpwstr>
  </property>
</Properties>
</file>